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Barlow Bold" panose="00000800000000000000" pitchFamily="2" charset="0"/>
      <p:bold r:id="rId15"/>
    </p:embeddedFont>
    <p:embeddedFont>
      <p:font typeface="Inter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52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25A5A-7523-F26D-A3CC-CB04AE90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6547D-1E18-616D-34EA-98598334B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902F4-8515-39A4-D8DA-80932104D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C1FD5-3A33-F3BD-FCFB-A19B4997E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3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0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Vulnerability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282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solution for discovering, assessing, and mitigating security vulnerabilities across enterprise networks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409236"/>
            <a:ext cx="206132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3898" y="3539252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6075" y="3484840"/>
            <a:ext cx="15017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CYBERSECURITY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8454866" y="3416856"/>
            <a:ext cx="1666280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9" name="Text 5"/>
          <p:cNvSpPr/>
          <p:nvPr/>
        </p:nvSpPr>
        <p:spPr>
          <a:xfrm>
            <a:off x="8590955" y="3484840"/>
            <a:ext cx="13941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6280190" y="41058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Srivalli Pakala 250850329026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280190" y="47239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Akshata Ramgeer 250850329004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280190" y="53419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Trisha Ponnana 250850329036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280190" y="59600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Anil Kadari 250850329013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280190" y="65780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6280190" y="7196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Ms. SWATI V.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CAE9CB-9705-0DC4-CDBD-FF0374CDCF80}"/>
              </a:ext>
            </a:extLst>
          </p:cNvPr>
          <p:cNvSpPr/>
          <p:nvPr/>
        </p:nvSpPr>
        <p:spPr>
          <a:xfrm>
            <a:off x="12844631" y="7691718"/>
            <a:ext cx="1678193" cy="451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6455" y="506016"/>
            <a:ext cx="7102912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 &amp; Dashboard Interface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55" y="1430417"/>
            <a:ext cx="7841099" cy="4704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49991" y="3170873"/>
            <a:ext cx="327243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Visibility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449991" y="3644979"/>
            <a:ext cx="4021336" cy="763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Streamlit dashboard provides stakeholders with actionable intelligence and audit-ready documentation.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1166455" y="6450092"/>
            <a:ext cx="4005739" cy="1273373"/>
          </a:xfrm>
          <a:prstGeom prst="roundRect">
            <a:avLst>
              <a:gd name="adj" fmla="val 861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143595" y="6450092"/>
            <a:ext cx="91440" cy="1273373"/>
          </a:xfrm>
          <a:prstGeom prst="roundRect">
            <a:avLst>
              <a:gd name="adj" fmla="val 81861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1436013" y="6651069"/>
            <a:ext cx="2425303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Before &amp; After Reports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436013" y="7013377"/>
            <a:ext cx="3535204" cy="50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detailed comparison documents showing vulnerability status changes.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5312212" y="6450092"/>
            <a:ext cx="4005739" cy="1273373"/>
          </a:xfrm>
          <a:prstGeom prst="roundRect">
            <a:avLst>
              <a:gd name="adj" fmla="val 861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89352" y="6450092"/>
            <a:ext cx="91440" cy="1273373"/>
          </a:xfrm>
          <a:prstGeom prst="roundRect">
            <a:avLst>
              <a:gd name="adj" fmla="val 81861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5581769" y="6651069"/>
            <a:ext cx="2420303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Vulnerability Trending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581769" y="7013377"/>
            <a:ext cx="3535204" cy="50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remediation progress with visual metrics and time-series analysis.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9457968" y="6450092"/>
            <a:ext cx="4005739" cy="1273373"/>
          </a:xfrm>
          <a:prstGeom prst="roundRect">
            <a:avLst>
              <a:gd name="adj" fmla="val 861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435108" y="6450092"/>
            <a:ext cx="91440" cy="1273373"/>
          </a:xfrm>
          <a:prstGeom prst="roundRect">
            <a:avLst>
              <a:gd name="adj" fmla="val 81861"/>
            </a:avLst>
          </a:prstGeom>
          <a:solidFill>
            <a:srgbClr val="4950BC"/>
          </a:solidFill>
          <a:ln/>
        </p:spPr>
      </p:sp>
      <p:sp>
        <p:nvSpPr>
          <p:cNvPr id="16" name="Text 13"/>
          <p:cNvSpPr/>
          <p:nvPr/>
        </p:nvSpPr>
        <p:spPr>
          <a:xfrm>
            <a:off x="9727525" y="6651069"/>
            <a:ext cx="2453283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Exploration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727525" y="7013377"/>
            <a:ext cx="3535204" cy="50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stakeholders to drill down into specific findings and mitigation details.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74EC09-D4C4-C1FF-9252-67A60374D239}"/>
              </a:ext>
            </a:extLst>
          </p:cNvPr>
          <p:cNvSpPr/>
          <p:nvPr/>
        </p:nvSpPr>
        <p:spPr>
          <a:xfrm>
            <a:off x="12844631" y="7799294"/>
            <a:ext cx="1678193" cy="2864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D70BEA-2D42-4FE8-0614-4FCBA5473E1A}"/>
              </a:ext>
            </a:extLst>
          </p:cNvPr>
          <p:cNvSpPr/>
          <p:nvPr/>
        </p:nvSpPr>
        <p:spPr>
          <a:xfrm>
            <a:off x="12844631" y="7949901"/>
            <a:ext cx="1678193" cy="211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3296"/>
            <a:ext cx="6627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Outcomes &amp;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155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284738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Attack Surface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92128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Measurable decrease in exploitable vulnerabilities across scanned infrastructure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18155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284738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Faster Remediation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692128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 reduced average time from discovery to mitigation significantly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18155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284738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 Compliance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692128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documentation trail supporting security audits and compliance requirements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12469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automated vulnerability management system establishes a continuous improvement cycle, enabling organizations to maintain proactive security postures through systematic discovery, assessment, and remediation processes.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B992E-9AF9-708F-4933-3CDA8CAAD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AC83279-AF30-E2ED-2E27-CACC19B46F12}"/>
              </a:ext>
            </a:extLst>
          </p:cNvPr>
          <p:cNvSpPr/>
          <p:nvPr/>
        </p:nvSpPr>
        <p:spPr>
          <a:xfrm>
            <a:off x="5785338" y="3600891"/>
            <a:ext cx="6627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0AA0E-D386-5B90-5491-7F7501A6241E}"/>
              </a:ext>
            </a:extLst>
          </p:cNvPr>
          <p:cNvSpPr/>
          <p:nvPr/>
        </p:nvSpPr>
        <p:spPr>
          <a:xfrm>
            <a:off x="12898419" y="7702475"/>
            <a:ext cx="1613647" cy="4410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7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0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25898"/>
            <a:ext cx="110131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 &amp; Project Objectives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474839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709273"/>
            <a:ext cx="3120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Unstructured Tracking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199692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Organizations lack systematic methods for tracking vulnerabilities across their infrastructure, leading to overlooked security gaps.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74839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709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Inefficiency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1996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scanning processes are time-consuming, error-prone, and fail to keep pace with emerging threats.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474839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709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Automation Goal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199692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an end-to-end automated system that discovers assets, scans for vulnerabilities, applies mitigations, and validates effectiveness.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E30E0-3CFE-A7BB-A086-7452110639D7}"/>
              </a:ext>
            </a:extLst>
          </p:cNvPr>
          <p:cNvSpPr/>
          <p:nvPr/>
        </p:nvSpPr>
        <p:spPr>
          <a:xfrm>
            <a:off x="12866146" y="7659445"/>
            <a:ext cx="1645920" cy="4733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594D2-FCA3-AFF9-228C-C115388EBD56}"/>
              </a:ext>
            </a:extLst>
          </p:cNvPr>
          <p:cNvSpPr txBox="1"/>
          <p:nvPr/>
        </p:nvSpPr>
        <p:spPr>
          <a:xfrm>
            <a:off x="782320" y="2159613"/>
            <a:ext cx="7315200" cy="1797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Inter" panose="020B0604020202020204" charset="0"/>
                <a:ea typeface="Inter" panose="020B0604020202020204" charset="0"/>
                <a:cs typeface="Montserrat" pitchFamily="34" charset="-120"/>
              </a:rPr>
              <a:t>Vulnerability management represents a systematic approach to identifying, classifying, </a:t>
            </a:r>
            <a:r>
              <a:rPr lang="en-US" sz="1800" dirty="0" err="1">
                <a:solidFill>
                  <a:srgbClr val="384653"/>
                </a:solidFill>
                <a:latin typeface="Inter" panose="020B0604020202020204" charset="0"/>
                <a:ea typeface="Inter" panose="020B0604020202020204" charset="0"/>
                <a:cs typeface="Montserrat" pitchFamily="34" charset="-120"/>
              </a:rPr>
              <a:t>prioritising</a:t>
            </a:r>
            <a:r>
              <a:rPr lang="en-US" sz="1800" dirty="0">
                <a:solidFill>
                  <a:srgbClr val="384653"/>
                </a:solidFill>
                <a:latin typeface="Inter" panose="020B0604020202020204" charset="0"/>
                <a:ea typeface="Inter" panose="020B0604020202020204" charset="0"/>
                <a:cs typeface="Montserrat" pitchFamily="34" charset="-120"/>
              </a:rPr>
              <a:t>, and remediating security weaknesses within computer systems and networks. This continuous process forms a cornerstone of modern cybersecurity </a:t>
            </a:r>
            <a:r>
              <a:rPr lang="en-US" sz="1800" dirty="0" err="1">
                <a:solidFill>
                  <a:srgbClr val="384653"/>
                </a:solidFill>
                <a:latin typeface="Inter" panose="020B0604020202020204" charset="0"/>
                <a:ea typeface="Inter" panose="020B0604020202020204" charset="0"/>
                <a:cs typeface="Montserrat" pitchFamily="34" charset="-120"/>
              </a:rPr>
              <a:t>defence</a:t>
            </a:r>
            <a:r>
              <a:rPr lang="en-US" sz="1800" dirty="0">
                <a:solidFill>
                  <a:srgbClr val="384653"/>
                </a:solidFill>
                <a:latin typeface="Inter" panose="020B0604020202020204" charset="0"/>
                <a:ea typeface="Inter" panose="020B0604020202020204" charset="0"/>
                <a:cs typeface="Montserrat" pitchFamily="34" charset="-120"/>
              </a:rPr>
              <a:t> strategies</a:t>
            </a: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98316-0A1A-287D-779F-FB6FC65CFEE9}"/>
              </a:ext>
            </a:extLst>
          </p:cNvPr>
          <p:cNvSpPr txBox="1"/>
          <p:nvPr/>
        </p:nvSpPr>
        <p:spPr>
          <a:xfrm>
            <a:off x="782320" y="4150973"/>
            <a:ext cx="7315200" cy="1797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Inter" panose="020B0604020202020204" charset="0"/>
                <a:ea typeface="Inter" panose="020B0604020202020204" charset="0"/>
                <a:cs typeface="Montserrat" pitchFamily="34" charset="-120"/>
              </a:rPr>
              <a:t>In an era of escalating cyber threats, </a:t>
            </a:r>
            <a:r>
              <a:rPr lang="en-US" sz="1800" dirty="0" err="1">
                <a:solidFill>
                  <a:srgbClr val="384653"/>
                </a:solidFill>
                <a:latin typeface="Inter" panose="020B0604020202020204" charset="0"/>
                <a:ea typeface="Inter" panose="020B0604020202020204" charset="0"/>
                <a:cs typeface="Montserrat" pitchFamily="34" charset="-120"/>
              </a:rPr>
              <a:t>organisations</a:t>
            </a:r>
            <a:r>
              <a:rPr lang="en-US" sz="1800" dirty="0">
                <a:solidFill>
                  <a:srgbClr val="384653"/>
                </a:solidFill>
                <a:latin typeface="Inter" panose="020B0604020202020204" charset="0"/>
                <a:ea typeface="Inter" panose="020B0604020202020204" charset="0"/>
                <a:cs typeface="Montserrat" pitchFamily="34" charset="-120"/>
              </a:rPr>
              <a:t> must proactively identify and address vulnerabilities before malicious actors exploit them. The average enterprise manages thousands of vulnerabilities annually, making systematic management essential.</a:t>
            </a:r>
            <a:endParaRPr lang="en-US" sz="18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AA754-3EA4-F244-5972-FC385B304539}"/>
              </a:ext>
            </a:extLst>
          </p:cNvPr>
          <p:cNvSpPr txBox="1"/>
          <p:nvPr/>
        </p:nvSpPr>
        <p:spPr>
          <a:xfrm>
            <a:off x="955040" y="761512"/>
            <a:ext cx="9885680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Vulnerability Management</a:t>
            </a:r>
            <a:endParaRPr lang="en-US" sz="3850" dirty="0"/>
          </a:p>
        </p:txBody>
      </p:sp>
      <p:pic>
        <p:nvPicPr>
          <p:cNvPr id="8" name="Image 0">
            <a:extLst>
              <a:ext uri="{FF2B5EF4-FFF2-40B4-BE49-F238E27FC236}">
                <a16:creationId xmlns:a16="http://schemas.microsoft.com/office/drawing/2014/main" id="{20E84805-70A4-BCB5-7147-371D8D8E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520" y="2408578"/>
            <a:ext cx="6292572" cy="35394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938C97-EA17-308C-54DF-B8E5D8A29520}"/>
              </a:ext>
            </a:extLst>
          </p:cNvPr>
          <p:cNvSpPr/>
          <p:nvPr/>
        </p:nvSpPr>
        <p:spPr>
          <a:xfrm>
            <a:off x="12876904" y="7713233"/>
            <a:ext cx="1645920" cy="4087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18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872" y="600432"/>
            <a:ext cx="7356634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Workflow Architecture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872" y="1553289"/>
            <a:ext cx="13256657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vulnerability management lifecycle follows a structured five-phase approach, ensuring comprehensive coverage from asset discovery through validated remediation.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2330053"/>
            <a:ext cx="12832080" cy="481512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57842" y="3556552"/>
            <a:ext cx="662821" cy="6628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67309" y="5789844"/>
            <a:ext cx="1935437" cy="745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Rescan &amp; Validation</a:t>
            </a:r>
            <a:endParaRPr lang="en-US" sz="2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1296" y="3557795"/>
            <a:ext cx="662820" cy="6628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28128" y="5976262"/>
            <a:ext cx="1935437" cy="372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Mitigation</a:t>
            </a:r>
            <a:endParaRPr lang="en-US" sz="23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5371" y="3557795"/>
            <a:ext cx="662821" cy="6628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2204" y="5789844"/>
            <a:ext cx="1935437" cy="745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Vulnerability Assessment</a:t>
            </a:r>
            <a:endParaRPr lang="en-US" sz="23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9447" y="3557795"/>
            <a:ext cx="662821" cy="66282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976280" y="5789844"/>
            <a:ext cx="1935437" cy="745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Asset Scanning</a:t>
            </a:r>
            <a:endParaRPr lang="en-US" sz="23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0266" y="3557795"/>
            <a:ext cx="662821" cy="66282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497329" y="5976262"/>
            <a:ext cx="1935437" cy="372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Initialization</a:t>
            </a:r>
            <a:endParaRPr lang="en-US" sz="2300" dirty="0"/>
          </a:p>
        </p:txBody>
      </p:sp>
      <p:sp>
        <p:nvSpPr>
          <p:cNvPr id="15" name="Text 7"/>
          <p:cNvSpPr/>
          <p:nvPr/>
        </p:nvSpPr>
        <p:spPr>
          <a:xfrm>
            <a:off x="686872" y="7336155"/>
            <a:ext cx="13256657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phase builds upon the previous, creating an auditable trail of security improvements and enabling continuous monitoring capabilities.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6F0184-83A4-2467-B816-64221BA10731}"/>
              </a:ext>
            </a:extLst>
          </p:cNvPr>
          <p:cNvSpPr/>
          <p:nvPr/>
        </p:nvSpPr>
        <p:spPr>
          <a:xfrm>
            <a:off x="12844631" y="7734748"/>
            <a:ext cx="1667435" cy="3712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3501" y="964049"/>
            <a:ext cx="4706779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Technologies &amp; Tools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501" y="2222659"/>
            <a:ext cx="3284339" cy="43791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940504" y="1663898"/>
            <a:ext cx="6403896" cy="1024652"/>
          </a:xfrm>
          <a:prstGeom prst="roundRect">
            <a:avLst>
              <a:gd name="adj" fmla="val 596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55744" y="1679138"/>
            <a:ext cx="582216" cy="994172"/>
          </a:xfrm>
          <a:prstGeom prst="roundRect">
            <a:avLst>
              <a:gd name="adj" fmla="val 7359"/>
            </a:avLst>
          </a:prstGeom>
          <a:solidFill>
            <a:srgbClr val="DADBF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3862" y="2067044"/>
            <a:ext cx="218242" cy="2182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31305" y="1824633"/>
            <a:ext cx="181939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Nmap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631305" y="2145387"/>
            <a:ext cx="5552361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Asset discovery engine and lightweight vulnerability detection using NSE scripts for initial reconnaissance.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5940504" y="2781895"/>
            <a:ext cx="6403896" cy="1024652"/>
          </a:xfrm>
          <a:prstGeom prst="roundRect">
            <a:avLst>
              <a:gd name="adj" fmla="val 596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955744" y="2797135"/>
            <a:ext cx="582216" cy="994172"/>
          </a:xfrm>
          <a:prstGeom prst="roundRect">
            <a:avLst>
              <a:gd name="adj" fmla="val 7359"/>
            </a:avLst>
          </a:prstGeom>
          <a:solidFill>
            <a:srgbClr val="DADBF1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3862" y="3185041"/>
            <a:ext cx="218242" cy="2182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31305" y="2942630"/>
            <a:ext cx="181939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OpenVAS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631305" y="3263384"/>
            <a:ext cx="5552361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vulnerability scanner providing deep analysis with extensive CVE database coverage.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5940504" y="3899892"/>
            <a:ext cx="6403896" cy="1024652"/>
          </a:xfrm>
          <a:prstGeom prst="roundRect">
            <a:avLst>
              <a:gd name="adj" fmla="val 596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5955744" y="3915132"/>
            <a:ext cx="582216" cy="994172"/>
          </a:xfrm>
          <a:prstGeom prst="roundRect">
            <a:avLst>
              <a:gd name="adj" fmla="val 7359"/>
            </a:avLst>
          </a:prstGeom>
          <a:solidFill>
            <a:srgbClr val="DADBF1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3862" y="4303038"/>
            <a:ext cx="218242" cy="21824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31305" y="4060627"/>
            <a:ext cx="181939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6631305" y="4381381"/>
            <a:ext cx="5552361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Isolated scanner environments ensuring safe execution and consistent deployment across systems.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5940504" y="5017889"/>
            <a:ext cx="6403896" cy="1024652"/>
          </a:xfrm>
          <a:prstGeom prst="roundRect">
            <a:avLst>
              <a:gd name="adj" fmla="val 596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5955744" y="5033129"/>
            <a:ext cx="582216" cy="994172"/>
          </a:xfrm>
          <a:prstGeom prst="roundRect">
            <a:avLst>
              <a:gd name="adj" fmla="val 7359"/>
            </a:avLst>
          </a:prstGeom>
          <a:solidFill>
            <a:srgbClr val="DADBF1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3862" y="5421035"/>
            <a:ext cx="218242" cy="21824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631305" y="5178623"/>
            <a:ext cx="181939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6631305" y="5499378"/>
            <a:ext cx="5552361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 interface for real-time monitoring, reporting, and stakeholder communication.</a:t>
            </a:r>
            <a:endParaRPr lang="en-US" sz="1100" dirty="0"/>
          </a:p>
        </p:txBody>
      </p:sp>
      <p:sp>
        <p:nvSpPr>
          <p:cNvPr id="24" name="Shape 17"/>
          <p:cNvSpPr/>
          <p:nvPr/>
        </p:nvSpPr>
        <p:spPr>
          <a:xfrm>
            <a:off x="5940504" y="6135886"/>
            <a:ext cx="6403896" cy="1024652"/>
          </a:xfrm>
          <a:prstGeom prst="roundRect">
            <a:avLst>
              <a:gd name="adj" fmla="val 596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5" name="Shape 18"/>
          <p:cNvSpPr/>
          <p:nvPr/>
        </p:nvSpPr>
        <p:spPr>
          <a:xfrm>
            <a:off x="5955744" y="6151126"/>
            <a:ext cx="582216" cy="994172"/>
          </a:xfrm>
          <a:prstGeom prst="roundRect">
            <a:avLst>
              <a:gd name="adj" fmla="val 7359"/>
            </a:avLst>
          </a:prstGeom>
          <a:solidFill>
            <a:srgbClr val="DADBF1"/>
          </a:solidFill>
          <a:ln/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33862" y="6539032"/>
            <a:ext cx="218242" cy="218242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631305" y="6296620"/>
            <a:ext cx="181939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WinRM</a:t>
            </a:r>
            <a:endParaRPr lang="en-US" sz="1400" dirty="0"/>
          </a:p>
        </p:txBody>
      </p:sp>
      <p:sp>
        <p:nvSpPr>
          <p:cNvPr id="28" name="Text 20"/>
          <p:cNvSpPr/>
          <p:nvPr/>
        </p:nvSpPr>
        <p:spPr>
          <a:xfrm>
            <a:off x="6631305" y="6617375"/>
            <a:ext cx="5552361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management protocol enabling automated mitigation deployment on Windows targets.</a:t>
            </a:r>
            <a:endParaRPr lang="en-US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A50DF-0336-3912-466C-2A873F2C37E3}"/>
              </a:ext>
            </a:extLst>
          </p:cNvPr>
          <p:cNvSpPr/>
          <p:nvPr/>
        </p:nvSpPr>
        <p:spPr>
          <a:xfrm>
            <a:off x="12833873" y="7680960"/>
            <a:ext cx="1688951" cy="4733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879753"/>
            <a:ext cx="278701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 Breakdown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4138" y="1278493"/>
            <a:ext cx="9672399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 1: System Setup &amp; Asset Manager</a:t>
            </a:r>
            <a:endParaRPr lang="en-US" sz="4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8" y="2420303"/>
            <a:ext cx="8391644" cy="49295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4138" y="6863477"/>
            <a:ext cx="839164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28227" y="2554129"/>
            <a:ext cx="3103483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Responsibilities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628227" y="3130748"/>
            <a:ext cx="4285536" cy="3798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Ubuntu scanning infrastructure and detect system IP addressing for accurate baseline establishment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comprehensive network discovery to map the entire attack surface topology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categorize assets by type, criticality, and organizational ownership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scanning scope boundaries and establish authorization protocols to ensure ethical, legal compliance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2CF691-4622-BAF9-BB68-74E53D3E7A52}"/>
              </a:ext>
            </a:extLst>
          </p:cNvPr>
          <p:cNvSpPr/>
          <p:nvPr/>
        </p:nvSpPr>
        <p:spPr>
          <a:xfrm>
            <a:off x="12866146" y="7702475"/>
            <a:ext cx="1656678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44544" y="1137328"/>
            <a:ext cx="4556165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 2: Vulnerability Scanner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615362" y="1773866"/>
            <a:ext cx="2476024" cy="26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Scanning Operations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15362" y="2120225"/>
            <a:ext cx="290774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778567" y="2260550"/>
            <a:ext cx="1678662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Asset Inventory Scan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75519" y="2688190"/>
            <a:ext cx="2907744" cy="484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Nmap host discovery to build comprehensive asset inventory with live host identification.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33021" y="3488611"/>
            <a:ext cx="290774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768736" y="3699821"/>
            <a:ext cx="2311122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Nmap Vulnerability Detection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875519" y="4026078"/>
            <a:ext cx="2907744" cy="323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NSE vulnerability scripts for rapid identification of common security weaknesses.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2869287" y="4599384"/>
            <a:ext cx="128826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756901" y="4584144"/>
            <a:ext cx="290774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768736" y="4765827"/>
            <a:ext cx="1909762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OpenVAS Deep Analysis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48881" y="5168241"/>
            <a:ext cx="2907744" cy="73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automated comprehensive scans using OpenVAS for thorough CVE-based vulnerability assessment.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33021" y="6044515"/>
            <a:ext cx="290774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778567" y="6157461"/>
            <a:ext cx="1634014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Threat Focus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48881" y="6505520"/>
            <a:ext cx="2907744" cy="484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detection of high-impact vulnerabilities like EternalBlue (MS17-010) and similar exploits.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6098977" y="4405432"/>
            <a:ext cx="5669518" cy="161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1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32190B-2D64-7ADB-01ED-376EF870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367" y="1389633"/>
            <a:ext cx="6930501" cy="2959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B95C1D-0E1A-74DE-8F76-34547A833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709" y="4803323"/>
            <a:ext cx="6930502" cy="3235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033C12-44A2-F8D1-F383-03BE59181463}"/>
              </a:ext>
            </a:extLst>
          </p:cNvPr>
          <p:cNvSpPr/>
          <p:nvPr/>
        </p:nvSpPr>
        <p:spPr>
          <a:xfrm>
            <a:off x="12887661" y="7723991"/>
            <a:ext cx="1645920" cy="4087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69912" y="0"/>
            <a:ext cx="526048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3631" y="1189553"/>
            <a:ext cx="1822133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 Breakdown</a:t>
            </a:r>
            <a:endParaRPr lang="en-US" sz="1300" dirty="0"/>
          </a:p>
        </p:txBody>
      </p:sp>
      <p:sp>
        <p:nvSpPr>
          <p:cNvPr id="4" name="Text 1"/>
          <p:cNvSpPr/>
          <p:nvPr/>
        </p:nvSpPr>
        <p:spPr>
          <a:xfrm>
            <a:off x="473631" y="1433274"/>
            <a:ext cx="3383518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 3: Risk Analyst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473631" y="1977271"/>
            <a:ext cx="8196739" cy="1205151"/>
          </a:xfrm>
          <a:prstGeom prst="roundRect">
            <a:avLst>
              <a:gd name="adj" fmla="val 471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6506" y="2120146"/>
            <a:ext cx="406003" cy="406003"/>
          </a:xfrm>
          <a:prstGeom prst="roundRect">
            <a:avLst>
              <a:gd name="adj" fmla="val 22519749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186" y="2231827"/>
            <a:ext cx="182642" cy="1826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6506" y="2606873"/>
            <a:ext cx="1691759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 Analysis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16506" y="2866668"/>
            <a:ext cx="7910989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 and correlate scan outputs from multiple tools to identify true positives and eliminate false alarms.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73631" y="3263146"/>
            <a:ext cx="8196739" cy="1205151"/>
          </a:xfrm>
          <a:prstGeom prst="roundRect">
            <a:avLst>
              <a:gd name="adj" fmla="val 471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16506" y="3406021"/>
            <a:ext cx="406003" cy="406003"/>
          </a:xfrm>
          <a:prstGeom prst="roundRect">
            <a:avLst>
              <a:gd name="adj" fmla="val 22519749"/>
            </a:avLst>
          </a:prstGeom>
          <a:solidFill>
            <a:srgbClr val="4950B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186" y="3517702"/>
            <a:ext cx="182642" cy="1826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6506" y="3892748"/>
            <a:ext cx="1864995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Severity Classification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6506" y="4152543"/>
            <a:ext cx="7910989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CVSS scoring framework to categorize findings as Critical, High, Medium, or Low risk levels.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473631" y="4549021"/>
            <a:ext cx="8196739" cy="1205151"/>
          </a:xfrm>
          <a:prstGeom prst="roundRect">
            <a:avLst>
              <a:gd name="adj" fmla="val 471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16506" y="4691896"/>
            <a:ext cx="406003" cy="406003"/>
          </a:xfrm>
          <a:prstGeom prst="roundRect">
            <a:avLst>
              <a:gd name="adj" fmla="val 22519749"/>
            </a:avLst>
          </a:prstGeom>
          <a:solidFill>
            <a:srgbClr val="4950BC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186" y="4803577"/>
            <a:ext cx="182642" cy="18264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6506" y="5178623"/>
            <a:ext cx="1801654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 Risk Assessment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616506" y="5438418"/>
            <a:ext cx="7910989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exposed high-risk ports and services that present the most significant attack vectors.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473631" y="5834896"/>
            <a:ext cx="8196739" cy="1205151"/>
          </a:xfrm>
          <a:prstGeom prst="roundRect">
            <a:avLst>
              <a:gd name="adj" fmla="val 471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16506" y="5977771"/>
            <a:ext cx="406003" cy="406003"/>
          </a:xfrm>
          <a:prstGeom prst="roundRect">
            <a:avLst>
              <a:gd name="adj" fmla="val 22519749"/>
            </a:avLst>
          </a:prstGeom>
          <a:solidFill>
            <a:srgbClr val="4950BC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186" y="6089452"/>
            <a:ext cx="182642" cy="18264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6506" y="6464498"/>
            <a:ext cx="1691759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Mitigation Guidance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616506" y="6724293"/>
            <a:ext cx="7910989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evidence-based recommendations to inform remediation priorities and resource allocation.</a:t>
            </a:r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541" y="821055"/>
            <a:ext cx="27266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 Breakdown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08541" y="1209675"/>
            <a:ext cx="7778591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 4: Mitigation &amp; Verification</a:t>
            </a:r>
            <a:endParaRPr lang="en-US" sz="3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2316480"/>
            <a:ext cx="8415695" cy="411360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780" y="3283312"/>
            <a:ext cx="305192" cy="3051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5664" y="3731835"/>
            <a:ext cx="1961946" cy="245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Block Ports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8623" y="3893695"/>
            <a:ext cx="305192" cy="3051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57308" y="2790101"/>
            <a:ext cx="1961946" cy="245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Apply Controls</a:t>
            </a:r>
            <a:endParaRPr lang="en-US" sz="15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2983" y="5175500"/>
            <a:ext cx="305192" cy="30519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525065" y="4725887"/>
            <a:ext cx="1961946" cy="245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Re-scan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00277" y="4599996"/>
            <a:ext cx="305191" cy="30519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304838" y="5685061"/>
            <a:ext cx="1961946" cy="245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Validate Reduction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708541" y="6633329"/>
            <a:ext cx="8415695" cy="612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approach ensures vulnerabilities are properly addressed and verified before closure.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9625727" y="2525316"/>
            <a:ext cx="3358872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Remediation Workflow</a:t>
            </a:r>
            <a:endParaRPr lang="en-US" sz="2350" dirty="0"/>
          </a:p>
        </p:txBody>
      </p:sp>
      <p:sp>
        <p:nvSpPr>
          <p:cNvPr id="15" name="Text 8"/>
          <p:cNvSpPr/>
          <p:nvPr/>
        </p:nvSpPr>
        <p:spPr>
          <a:xfrm>
            <a:off x="9625727" y="3085505"/>
            <a:ext cx="4303633" cy="612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mitigation specialist executes targeted remediation actions using automated tools: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9625727" y="3860721"/>
            <a:ext cx="4303633" cy="306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firewall rules via WinRM to block vulnerable ports and restrict unauthorized access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compensating controls where patching isn't immediately feasible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post-mitigation rescans to confirm vulnerability elimination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measurable risk reduction through comparative analysis against baseline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0D597-D13F-209A-EACC-CC83C84EF1BF}"/>
              </a:ext>
            </a:extLst>
          </p:cNvPr>
          <p:cNvSpPr/>
          <p:nvPr/>
        </p:nvSpPr>
        <p:spPr>
          <a:xfrm>
            <a:off x="12866146" y="7767021"/>
            <a:ext cx="1645920" cy="387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733</Words>
  <Application>Microsoft Office PowerPoint</Application>
  <PresentationFormat>Custom</PresentationFormat>
  <Paragraphs>112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Inter Bold</vt:lpstr>
      <vt:lpstr>Barlow Bold</vt:lpstr>
      <vt:lpstr>Montserrat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JASWANTH</dc:creator>
  <cp:lastModifiedBy>JASWANTH PAKALA</cp:lastModifiedBy>
  <cp:revision>7</cp:revision>
  <dcterms:created xsi:type="dcterms:W3CDTF">2026-02-05T06:57:08Z</dcterms:created>
  <dcterms:modified xsi:type="dcterms:W3CDTF">2026-02-05T09:51:07Z</dcterms:modified>
</cp:coreProperties>
</file>